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sldIdLst>
    <p:sldId id="287" r:id="rId2"/>
    <p:sldId id="274" r:id="rId3"/>
    <p:sldId id="279" r:id="rId4"/>
    <p:sldId id="288" r:id="rId5"/>
    <p:sldId id="298" r:id="rId6"/>
    <p:sldId id="289" r:id="rId7"/>
    <p:sldId id="283" r:id="rId8"/>
    <p:sldId id="290" r:id="rId9"/>
    <p:sldId id="291" r:id="rId10"/>
    <p:sldId id="312" r:id="rId11"/>
    <p:sldId id="313" r:id="rId12"/>
    <p:sldId id="303" r:id="rId13"/>
    <p:sldId id="304" r:id="rId14"/>
    <p:sldId id="314" r:id="rId15"/>
    <p:sldId id="315" r:id="rId16"/>
    <p:sldId id="316" r:id="rId17"/>
    <p:sldId id="307" r:id="rId18"/>
    <p:sldId id="308" r:id="rId19"/>
    <p:sldId id="309" r:id="rId20"/>
    <p:sldId id="310" r:id="rId21"/>
    <p:sldId id="31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84" d="100"/>
          <a:sy n="84" d="100"/>
        </p:scale>
        <p:origin x="-2208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Po</a:t>
            </a:r>
            <a:r>
              <a:rPr lang="cs-CZ" b="1" dirty="0" smtClean="0"/>
              <a:t>čítačová grafika III </a:t>
            </a:r>
            <a:br>
              <a:rPr lang="cs-CZ" b="1" dirty="0" smtClean="0"/>
            </a:br>
            <a:r>
              <a:rPr lang="cs-CZ" b="1" dirty="0" smtClean="0"/>
              <a:t>Světlo, Radiometrie</a:t>
            </a:r>
            <a:r>
              <a:rPr lang="en-US" b="1" dirty="0" smtClean="0"/>
              <a:t> – </a:t>
            </a:r>
            <a:r>
              <a:rPr lang="cs-CZ" b="1" dirty="0" smtClean="0"/>
              <a:t>Cvičení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Jakou hodnotu ozáření (</a:t>
            </a:r>
            <a:r>
              <a:rPr lang="cs-CZ" dirty="0" err="1" smtClean="0"/>
              <a:t>irradiance</a:t>
            </a:r>
            <a:r>
              <a:rPr lang="cs-CZ" dirty="0" smtClean="0"/>
              <a:t>) </a:t>
            </a:r>
            <a:r>
              <a:rPr lang="cs-CZ" i="1" dirty="0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v bodě </a:t>
            </a:r>
            <a:r>
              <a:rPr lang="cs-CZ" b="1" dirty="0" smtClean="0"/>
              <a:t>x</a:t>
            </a:r>
            <a:r>
              <a:rPr lang="cs-CZ" dirty="0" smtClean="0"/>
              <a:t> způsobí uniformní </a:t>
            </a:r>
            <a:r>
              <a:rPr lang="cs-CZ" dirty="0" err="1" smtClean="0"/>
              <a:t>Lambertovský</a:t>
            </a:r>
            <a:r>
              <a:rPr lang="cs-CZ" dirty="0" smtClean="0"/>
              <a:t> plošný zdroj </a:t>
            </a:r>
            <a:r>
              <a:rPr lang="cs-CZ" dirty="0" err="1" smtClean="0"/>
              <a:t>pozorovnaný</a:t>
            </a:r>
            <a:r>
              <a:rPr lang="cs-CZ" dirty="0" smtClean="0"/>
              <a:t> z </a:t>
            </a:r>
            <a:r>
              <a:rPr lang="cs-CZ" b="1" dirty="0" smtClean="0"/>
              <a:t>x</a:t>
            </a:r>
            <a:r>
              <a:rPr lang="cs-CZ" dirty="0" smtClean="0"/>
              <a:t> pod prostorovým úhlem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?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4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lide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2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Pod jakým </a:t>
            </a:r>
            <a:r>
              <a:rPr lang="cs-CZ" b="1" dirty="0" smtClean="0"/>
              <a:t>promítnutým prostorovým úhlem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 pozorujeme z bodu </a:t>
            </a:r>
            <a:r>
              <a:rPr lang="cs-CZ" b="1" dirty="0" smtClean="0"/>
              <a:t>x</a:t>
            </a:r>
            <a:r>
              <a:rPr lang="cs-CZ" dirty="0" smtClean="0"/>
              <a:t> kruh o poloměru </a:t>
            </a:r>
            <a:r>
              <a:rPr lang="cs-CZ" i="1" dirty="0" smtClean="0"/>
              <a:t>r</a:t>
            </a:r>
            <a:r>
              <a:rPr lang="cs-CZ" dirty="0" smtClean="0"/>
              <a:t> jehož střed je umístěn ve vzdálenosti </a:t>
            </a:r>
            <a:r>
              <a:rPr lang="cs-CZ" i="1" dirty="0" smtClean="0"/>
              <a:t>h</a:t>
            </a:r>
            <a:r>
              <a:rPr lang="cs-CZ" dirty="0" smtClean="0"/>
              <a:t> od bodu </a:t>
            </a:r>
            <a:r>
              <a:rPr lang="cs-CZ" b="1" dirty="0" err="1" smtClean="0"/>
              <a:t>x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slide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8964488" cy="69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77424" y="4666784"/>
            <a:ext cx="855907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dirty="0" smtClean="0">
                <a:latin typeface="+mj-lt"/>
              </a:rPr>
              <a:t>Na základě těchto indicií odhadněte, pod jakým prostorovým úhlem pozorujeme slunce? (Předpokládáme, že slunce je v zenitu.)</a:t>
            </a:r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0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Jakou hodnotu ozáření (</a:t>
            </a:r>
            <a:r>
              <a:rPr lang="cs-CZ" dirty="0" err="1" smtClean="0"/>
              <a:t>irradiance</a:t>
            </a:r>
            <a:r>
              <a:rPr lang="cs-CZ" dirty="0" smtClean="0"/>
              <a:t>) v bodě </a:t>
            </a:r>
            <a:r>
              <a:rPr lang="cs-CZ" b="1" dirty="0" smtClean="0"/>
              <a:t>x</a:t>
            </a:r>
            <a:r>
              <a:rPr lang="cs-CZ" dirty="0" smtClean="0"/>
              <a:t> na rovině vyvolá bodový zdroj se zářivostí (intenzitou)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umístěný ve výšce </a:t>
            </a:r>
            <a:r>
              <a:rPr lang="cs-CZ" i="1" dirty="0" smtClean="0"/>
              <a:t>h</a:t>
            </a:r>
            <a:r>
              <a:rPr lang="cs-CZ" dirty="0" smtClean="0"/>
              <a:t> nad rovinou.</a:t>
            </a:r>
            <a:br>
              <a:rPr lang="cs-CZ" dirty="0" smtClean="0"/>
            </a:br>
            <a:r>
              <a:rPr lang="cs-CZ" dirty="0" smtClean="0"/>
              <a:t>Spojnice mezi bodem </a:t>
            </a:r>
            <a:r>
              <a:rPr lang="cs-CZ" b="1" dirty="0" smtClean="0"/>
              <a:t>x</a:t>
            </a:r>
            <a:r>
              <a:rPr lang="cs-CZ" dirty="0" smtClean="0"/>
              <a:t> a pozicí </a:t>
            </a:r>
            <a:br>
              <a:rPr lang="cs-CZ" dirty="0" smtClean="0"/>
            </a:br>
            <a:r>
              <a:rPr lang="cs-CZ" dirty="0" smtClean="0"/>
              <a:t>světla </a:t>
            </a:r>
            <a:r>
              <a:rPr lang="cs-CZ" b="1" dirty="0" smtClean="0"/>
              <a:t>p</a:t>
            </a:r>
            <a:r>
              <a:rPr lang="cs-CZ" dirty="0" smtClean="0"/>
              <a:t> svírá s normálou roviny </a:t>
            </a:r>
            <a:br>
              <a:rPr lang="cs-CZ" dirty="0" smtClean="0"/>
            </a:br>
            <a:r>
              <a:rPr lang="cs-CZ" dirty="0" smtClean="0"/>
              <a:t>úhel </a:t>
            </a:r>
            <a:r>
              <a:rPr lang="cs-CZ" dirty="0" err="1" smtClean="0">
                <a:latin typeface="Symbol" pitchFamily="18" charset="2"/>
              </a:rPr>
              <a:t>q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3708400" y="2386013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CorelDRAW" r:id="rId3" imgW="5287320" imgH="4989600" progId="CorelDRAW.Graphic.11">
                  <p:embed/>
                </p:oleObj>
              </mc:Choice>
              <mc:Fallback>
                <p:oleObj name="CorelDRAW" r:id="rId3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13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5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Bodové světlo</a:t>
            </a:r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133850"/>
          </a:xfrm>
        </p:spPr>
        <p:txBody>
          <a:bodyPr/>
          <a:lstStyle/>
          <a:p>
            <a:pPr eaLnBrk="1" hangingPunct="1"/>
            <a:r>
              <a:rPr lang="cs-CZ" dirty="0" smtClean="0"/>
              <a:t>Ozáření (</a:t>
            </a:r>
            <a:r>
              <a:rPr lang="cs-CZ" dirty="0" err="1" smtClean="0"/>
              <a:t>irradiance</a:t>
            </a:r>
            <a:r>
              <a:rPr lang="cs-CZ" dirty="0" smtClean="0"/>
              <a:t>) bodu na ploše osvětlené bodovým zdrojem</a:t>
            </a:r>
          </a:p>
          <a:p>
            <a:pPr lvl="1" eaLnBrk="1" hangingPunct="1"/>
            <a:endParaRPr lang="cs-CZ" sz="2400" dirty="0" smtClean="0"/>
          </a:p>
          <a:p>
            <a:pPr lvl="1" eaLnBrk="1" hangingPunct="1"/>
            <a:endParaRPr lang="en-US" sz="24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11188" y="2041301"/>
          <a:ext cx="3354387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Rovnice" r:id="rId3" imgW="1536480" imgH="1726920" progId="Equation.3">
                  <p:embed/>
                </p:oleObj>
              </mc:Choice>
              <mc:Fallback>
                <p:oleObj name="Rovnice" r:id="rId3" imgW="15364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41301"/>
                        <a:ext cx="3354387" cy="376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3708400" y="2386037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CorelDRAW" r:id="rId5" imgW="5287320" imgH="4989600" progId="CorelDRAW.Graphic.11">
                  <p:embed/>
                </p:oleObj>
              </mc:Choice>
              <mc:Fallback>
                <p:oleObj name="CorelDRAW" r:id="rId5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37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Plošné světelné zdroje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cs-CZ" dirty="0" smtClean="0"/>
              <a:t>Záření plošného zdroje je plně popsáno vyzářenou září (radiancí)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všechna místa </a:t>
            </a:r>
            <a:r>
              <a:rPr lang="cs-CZ" b="1" dirty="0" smtClean="0"/>
              <a:t>x</a:t>
            </a:r>
            <a:r>
              <a:rPr lang="cs-CZ" dirty="0" smtClean="0"/>
              <a:t> a směry </a:t>
            </a:r>
            <a:r>
              <a:rPr lang="cs-CZ" dirty="0" smtClean="0">
                <a:latin typeface="Symbol" pitchFamily="18" charset="2"/>
              </a:rPr>
              <a:t>w </a:t>
            </a:r>
            <a:r>
              <a:rPr lang="cs-CZ" dirty="0" smtClean="0"/>
              <a:t>na zdroji světla.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Celkový zářivý tok je dán integrálem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přes plochu zdroje a směry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pSp>
        <p:nvGrpSpPr>
          <p:cNvPr id="9" name="Skupina 8"/>
          <p:cNvGrpSpPr/>
          <p:nvPr/>
        </p:nvGrpSpPr>
        <p:grpSpPr>
          <a:xfrm>
            <a:off x="2483768" y="4221088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2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Jaký je vztah mezi emitovanou intenzitou vyzařování (</a:t>
            </a:r>
            <a:r>
              <a:rPr lang="cs-CZ" dirty="0" err="1" smtClean="0"/>
              <a:t>radiositou</a:t>
            </a:r>
            <a:r>
              <a:rPr lang="cs-CZ" dirty="0" smtClean="0"/>
              <a:t>) </a:t>
            </a:r>
            <a:r>
              <a:rPr lang="cs-CZ" i="1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a emitovanou září (radiancí)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</a:t>
            </a:r>
            <a:r>
              <a:rPr lang="cs-CZ" dirty="0" err="1" smtClean="0"/>
              <a:t>Lambertovský</a:t>
            </a:r>
            <a:r>
              <a:rPr lang="cs-CZ" dirty="0" smtClean="0"/>
              <a:t> plošný zdroj. </a:t>
            </a:r>
          </a:p>
          <a:p>
            <a:pPr lvl="1" eaLnBrk="1" hangingPunct="1"/>
            <a:endParaRPr lang="cs-CZ" dirty="0" smtClean="0"/>
          </a:p>
          <a:p>
            <a:pPr lvl="1" algn="ctr" eaLnBrk="1" hangingPunct="1">
              <a:buNone/>
            </a:pPr>
            <a:r>
              <a:rPr lang="cs-CZ" b="1" dirty="0" err="1" smtClean="0"/>
              <a:t>Lambertovský</a:t>
            </a:r>
            <a:r>
              <a:rPr lang="cs-CZ" b="1" dirty="0" smtClean="0"/>
              <a:t> zdroj = </a:t>
            </a:r>
            <a:br>
              <a:rPr lang="cs-CZ" b="1" dirty="0" smtClean="0"/>
            </a:br>
            <a:r>
              <a:rPr lang="cs-CZ" b="1" dirty="0" smtClean="0"/>
              <a:t>emitovaná radiance nezávisí na směru </a:t>
            </a:r>
            <a:r>
              <a:rPr lang="cs-CZ" b="1" dirty="0" smtClean="0">
                <a:latin typeface="Symbol" pitchFamily="18" charset="2"/>
              </a:rPr>
              <a:t>w</a:t>
            </a:r>
            <a:br>
              <a:rPr lang="cs-CZ" b="1" dirty="0" smtClean="0">
                <a:latin typeface="Symbol" pitchFamily="18" charset="2"/>
              </a:rPr>
            </a:br>
            <a:r>
              <a:rPr lang="cs-CZ" dirty="0" smtClean="0">
                <a:latin typeface="Symbol" pitchFamily="18" charset="2"/>
              </a:rPr>
              <a:t/>
            </a:r>
            <a:br>
              <a:rPr lang="cs-CZ" dirty="0" smtClean="0">
                <a:latin typeface="Symbol" pitchFamily="18" charset="2"/>
              </a:rPr>
            </a:b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 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Difúzní (</a:t>
            </a:r>
            <a:r>
              <a:rPr lang="cs-CZ" dirty="0" err="1" smtClean="0"/>
              <a:t>Lambertovský</a:t>
            </a:r>
            <a:r>
              <a:rPr lang="cs-CZ" dirty="0" smtClean="0"/>
              <a:t>) zdroj světla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eaLnBrk="1" hangingPunct="1"/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je konstantní v </a:t>
            </a:r>
            <a:r>
              <a:rPr lang="cs-CZ" dirty="0" smtClean="0">
                <a:latin typeface="Symbol" pitchFamily="18" charset="2"/>
              </a:rPr>
              <a:t>w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err="1" smtClean="0"/>
              <a:t>Radiozita</a:t>
            </a:r>
            <a:r>
              <a:rPr lang="cs-CZ" dirty="0" smtClean="0"/>
              <a:t>: </a:t>
            </a:r>
            <a:r>
              <a:rPr lang="cs-CZ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= </a:t>
            </a:r>
            <a:r>
              <a:rPr lang="cs-CZ" dirty="0" err="1" smtClean="0">
                <a:latin typeface="Symbol" pitchFamily="18" charset="2"/>
              </a:rPr>
              <a:t>p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>
              <a:buNone/>
            </a:pPr>
            <a:endParaRPr lang="cs-CZ" sz="2000" i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646363" y="3057525"/>
          <a:ext cx="39131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Rovnice" r:id="rId3" imgW="1841400" imgH="888840" progId="Equation.3">
                  <p:embed/>
                </p:oleObj>
              </mc:Choice>
              <mc:Fallback>
                <p:oleObj name="Rovnice" r:id="rId3" imgW="184140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057525"/>
                        <a:ext cx="39131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25144"/>
          </a:xfrm>
        </p:spPr>
        <p:txBody>
          <a:bodyPr/>
          <a:lstStyle/>
          <a:p>
            <a:pPr eaLnBrk="1" hangingPunct="1"/>
            <a:r>
              <a:rPr lang="cs-CZ" dirty="0" smtClean="0"/>
              <a:t>Spočítejte velikost povrchu jednotkové koule.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Spočítejte velikost povrchu kulového vrchlíku o úhlu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0</a:t>
            </a:r>
            <a:r>
              <a:rPr lang="cs-CZ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cs-CZ" dirty="0" smtClean="0"/>
              <a:t>Spočítejte velikost povrchu kulového pásu mezi úhly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0</a:t>
            </a:r>
            <a:r>
              <a:rPr lang="cs-CZ" dirty="0" smtClean="0"/>
              <a:t> a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1</a:t>
            </a:r>
            <a:r>
              <a:rPr lang="cs-CZ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cs-CZ" dirty="0" smtClean="0"/>
              <a:t>Spočítejte velikost povrchu „výřezu“ koule o úhlu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baseline="-25000" dirty="0" smtClean="0"/>
              <a:t>0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Příklady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Jaký je celkový výkon (tok)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dirty="0" smtClean="0"/>
              <a:t> </a:t>
            </a:r>
            <a:r>
              <a:rPr lang="cs-CZ" b="1" dirty="0" smtClean="0"/>
              <a:t>uniformního</a:t>
            </a:r>
            <a:r>
              <a:rPr lang="cs-CZ" dirty="0" smtClean="0"/>
              <a:t> </a:t>
            </a:r>
            <a:r>
              <a:rPr lang="cs-CZ" dirty="0" err="1" smtClean="0"/>
              <a:t>Lambertovského</a:t>
            </a:r>
            <a:r>
              <a:rPr lang="cs-CZ" dirty="0" smtClean="0"/>
              <a:t> plošného zdroje s emitovanou radiancí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endParaRPr lang="cs-CZ" i="1" baseline="-25000" dirty="0" smtClean="0"/>
          </a:p>
          <a:p>
            <a:pPr lvl="1" eaLnBrk="1" hangingPunct="1"/>
            <a:r>
              <a:rPr lang="cs-CZ" dirty="0" smtClean="0"/>
              <a:t>Uniformní zdroj – zář (radiance) nezávisí na pozici, </a:t>
            </a:r>
            <a:br>
              <a:rPr lang="cs-CZ" dirty="0" smtClean="0"/>
            </a:b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 = </a:t>
            </a:r>
            <a:r>
              <a:rPr lang="cs-CZ" dirty="0" err="1" smtClean="0"/>
              <a:t>const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Otázka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Uniformní difúzní (</a:t>
            </a:r>
            <a:r>
              <a:rPr lang="cs-CZ" dirty="0" err="1" smtClean="0"/>
              <a:t>Lambertovský</a:t>
            </a:r>
            <a:r>
              <a:rPr lang="cs-CZ" dirty="0" smtClean="0"/>
              <a:t>) zdroj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lvl="1" eaLnBrk="1" hangingPunct="1">
              <a:buNone/>
            </a:pPr>
            <a:endParaRPr lang="cs-CZ" sz="2000" i="1" dirty="0" smtClean="0"/>
          </a:p>
          <a:p>
            <a:endParaRPr lang="cs-CZ" i="1" dirty="0" smtClean="0"/>
          </a:p>
          <a:p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je konstantní v </a:t>
            </a:r>
            <a:r>
              <a:rPr lang="cs-CZ" b="1" dirty="0" smtClean="0"/>
              <a:t>x</a:t>
            </a:r>
            <a:r>
              <a:rPr lang="cs-CZ" dirty="0" smtClean="0"/>
              <a:t> i v </a:t>
            </a:r>
            <a:r>
              <a:rPr lang="cs-CZ" b="1" dirty="0" smtClean="0">
                <a:latin typeface="Symbol" pitchFamily="18" charset="2"/>
              </a:rPr>
              <a:t>w</a:t>
            </a:r>
          </a:p>
          <a:p>
            <a:pPr lvl="1"/>
            <a:endParaRPr lang="cs-CZ" dirty="0" smtClean="0"/>
          </a:p>
          <a:p>
            <a:pPr algn="ctr">
              <a:buNone/>
            </a:pPr>
            <a:r>
              <a:rPr lang="cs-CZ" b="1" dirty="0" err="1" smtClean="0">
                <a:latin typeface="Symbol" pitchFamily="18" charset="2"/>
              </a:rPr>
              <a:t>F</a:t>
            </a:r>
            <a:r>
              <a:rPr lang="cs-CZ" b="1" i="1" baseline="-25000" dirty="0" err="1" smtClean="0"/>
              <a:t>e</a:t>
            </a:r>
            <a:r>
              <a:rPr lang="cs-CZ" b="1" dirty="0" smtClean="0"/>
              <a:t> = A </a:t>
            </a:r>
            <a:r>
              <a:rPr lang="cs-CZ" b="1" dirty="0" err="1" smtClean="0"/>
              <a:t>B</a:t>
            </a:r>
            <a:r>
              <a:rPr lang="cs-CZ" b="1" i="1" baseline="-25000" dirty="0" err="1" smtClean="0"/>
              <a:t>e</a:t>
            </a:r>
            <a:r>
              <a:rPr lang="cs-CZ" b="1" i="1" dirty="0" smtClean="0"/>
              <a:t> = </a:t>
            </a:r>
            <a:r>
              <a:rPr lang="cs-CZ" b="1" dirty="0" smtClean="0">
                <a:latin typeface="Symbol" pitchFamily="18" charset="2"/>
              </a:rPr>
              <a:t>p </a:t>
            </a:r>
            <a:r>
              <a:rPr lang="cs-CZ" b="1" dirty="0" smtClean="0"/>
              <a:t>A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cs-CZ" b="1" i="1" dirty="0" err="1" smtClean="0"/>
              <a:t>L</a:t>
            </a:r>
            <a:r>
              <a:rPr lang="cs-CZ" b="1" i="1" baseline="-25000" dirty="0" err="1" smtClean="0"/>
              <a:t>e</a:t>
            </a:r>
            <a:endParaRPr lang="cs-CZ" b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Pod jakým prostorovým úhlem pozorujeme (nekonečnou) rovinu z bodu mimo tuto rovinu?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Pod jakým prostorovým úhlem pozorujeme kouli o poloměru </a:t>
            </a:r>
            <a:r>
              <a:rPr lang="cs-CZ" i="1" dirty="0" smtClean="0"/>
              <a:t>R</a:t>
            </a:r>
            <a:r>
              <a:rPr lang="cs-CZ" dirty="0" smtClean="0"/>
              <a:t>, jejíž střed je vzdálen </a:t>
            </a:r>
            <a:r>
              <a:rPr lang="cs-CZ" i="1" dirty="0" smtClean="0"/>
              <a:t>D</a:t>
            </a:r>
            <a:r>
              <a:rPr lang="cs-CZ" dirty="0" smtClean="0"/>
              <a:t> od stanoviště?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Příklady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Izotropní bodové světlo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Q: </a:t>
            </a:r>
            <a:r>
              <a:rPr lang="cs-CZ" dirty="0" smtClean="0"/>
              <a:t>Jaký je výkon (tok) izotropního bodového zdroje s </a:t>
            </a:r>
            <a:r>
              <a:rPr lang="cs-CZ" dirty="0" err="1" smtClean="0"/>
              <a:t>konstatní</a:t>
            </a:r>
            <a:r>
              <a:rPr lang="cs-CZ" dirty="0" smtClean="0"/>
              <a:t> zářivostí (intenzitou) </a:t>
            </a:r>
            <a:r>
              <a:rPr lang="cs-CZ" i="1" dirty="0" smtClean="0"/>
              <a:t>I</a:t>
            </a:r>
            <a:r>
              <a:rPr lang="cs-CZ" dirty="0" smtClean="0"/>
              <a:t> ve všech směrech.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Izotropní bodové světlo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A: </a:t>
            </a:r>
            <a:r>
              <a:rPr lang="cs-CZ" dirty="0" smtClean="0"/>
              <a:t>Celkový tok: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92113" y="2051050"/>
          <a:ext cx="453390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Rovnice" r:id="rId3" imgW="2133360" imgH="1295280" progId="Equation.3">
                  <p:embed/>
                </p:oleObj>
              </mc:Choice>
              <mc:Fallback>
                <p:oleObj name="Rovnice" r:id="rId3" imgW="213336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051050"/>
                        <a:ext cx="453390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827088" y="5229225"/>
          <a:ext cx="9985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Rovnice" r:id="rId5" imgW="469800" imgH="393480" progId="Equation.3">
                  <p:embed/>
                </p:oleObj>
              </mc:Choice>
              <mc:Fallback>
                <p:oleObj name="Rovnice" r:id="rId5" imgW="469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29225"/>
                        <a:ext cx="9985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076825" y="2206625"/>
          <a:ext cx="3570288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orelDRAW" r:id="rId7" imgW="4599360" imgH="4599360" progId="CorelDRAW.Graphic.11">
                  <p:embed/>
                </p:oleObj>
              </mc:Choice>
              <mc:Fallback>
                <p:oleObj name="CorelDRAW" r:id="rId7" imgW="4599360" imgH="4599360" progId="CorelDRAW.Graphic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206625"/>
                        <a:ext cx="3570288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výkon (tok) bodového zdroje se zářivostí (intenzitou)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867025" y="2636838"/>
          <a:ext cx="31877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Rovnice" r:id="rId3" imgW="1460160" imgH="253800" progId="Equation.3">
                  <p:embed/>
                </p:oleObj>
              </mc:Choice>
              <mc:Fallback>
                <p:oleObj name="Rovnice" r:id="rId3" imgW="1460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2636838"/>
                        <a:ext cx="3187700" cy="5540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4627245" cy="15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výkon (tok) bodového zdroje se zářivostí (intenzitou)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cs-CZ" dirty="0" err="1" smtClean="0"/>
              <a:t>ýpočet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97" y="116632"/>
            <a:ext cx="8546783" cy="50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08" y="5085184"/>
            <a:ext cx="864108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580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Hrany</vt:lpstr>
      <vt:lpstr>Rovnice</vt:lpstr>
      <vt:lpstr>CorelDRAW</vt:lpstr>
      <vt:lpstr>Počítačová grafika III  Světlo, Radiometrie – Cvičení</vt:lpstr>
      <vt:lpstr>Příklady</vt:lpstr>
      <vt:lpstr>Příklady</vt:lpstr>
      <vt:lpstr>Izotropní bodové světlo</vt:lpstr>
      <vt:lpstr>Izotropní bodové světlo</vt:lpstr>
      <vt:lpstr>Příklad</vt:lpstr>
      <vt:lpstr>PowerPoint Presentation</vt:lpstr>
      <vt:lpstr>Příklad</vt:lpstr>
      <vt:lpstr>Výpočet</vt:lpstr>
      <vt:lpstr>Otázka</vt:lpstr>
      <vt:lpstr>PowerPoint Presentation</vt:lpstr>
      <vt:lpstr>Otázka</vt:lpstr>
      <vt:lpstr>PowerPoint Presentation</vt:lpstr>
      <vt:lpstr>PowerPoint Presentation</vt:lpstr>
      <vt:lpstr>Otázka</vt:lpstr>
      <vt:lpstr>Bodové světlo</vt:lpstr>
      <vt:lpstr>Plošné světelné zdroje</vt:lpstr>
      <vt:lpstr>Otázka</vt:lpstr>
      <vt:lpstr>Difúzní (Lambertovský) zdroj světla</vt:lpstr>
      <vt:lpstr>Otázka</vt:lpstr>
      <vt:lpstr>Uniformní difúzní (Lambertovský) zdroj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Radiometrie - Cvičení - Počítačová grafika III (NPGR010)</dc:title>
  <dc:creator>Jaroslav Křivánek</dc:creator>
  <cp:lastModifiedBy>Jaroslav Křivánek</cp:lastModifiedBy>
  <cp:revision>2817</cp:revision>
  <dcterms:created xsi:type="dcterms:W3CDTF">2006-11-17T09:10:54Z</dcterms:created>
  <dcterms:modified xsi:type="dcterms:W3CDTF">2013-10-10T18:13:57Z</dcterms:modified>
</cp:coreProperties>
</file>